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Teams"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74014"/>
  </p:normalViewPr>
  <p:slideViewPr>
    <p:cSldViewPr snapToGrid="0" snapToObjects="1">
      <p:cViewPr varScale="1">
        <p:scale>
          <a:sx n="93" d="100"/>
          <a:sy n="93" d="100"/>
        </p:scale>
        <p:origin x="1944"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192"/>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a:t>
            </a:r>
            <a:r>
              <a:rPr lang="en-US" dirty="0" err="1"/>
              <a:t>plust</a:t>
            </a:r>
            <a:r>
              <a:rPr lang="en-US" dirty="0"/>
              <a:t>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Now we specify the -k option to tell cURL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is a recent change to this particular environment (August 2020).</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Cisco installed a new certificate at the end of July (2020) and although it comes from the same public CA, there is no SAN field so cURL doesn’t trust the certificate and will return a certificate validation error without the -k option.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I’ll show you how we can tell on the next slide.</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 took this screen recording in March (2020), when Cisco had a different certificate on this system and, by a stroke of luck, this happened to be the slide I chose to show the -v option which allows me to see some TLS negotiation details.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When I compare the screen recording from March (2020) to a live attempt today, I can see the differences between the two certificates and why the negotiation failed.</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Again, by pure luck, I had verbose output enabled so this ends up being a good way to demonstrate how to troubleshoot a certificate problem.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Even though I haven’t updated the screen recording, the sample cURL commands in the GitHub repo are up-to-date.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cURL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lvl="0" indent="-171450">
              <a:buFont typeface="Arial" panose="020B0604020202020204" pitchFamily="34" charset="0"/>
              <a:buChar char="•"/>
            </a:pPr>
            <a:r>
              <a:rPr lang="en-US" b="0" i="0" dirty="0"/>
              <a:t>(August 2020) Because Cisco doesn’t have a SAN in their always-on DNAC sandbox certificate anymore, we have to do a couple of extra things to get insecure certificates to work.</a:t>
            </a:r>
          </a:p>
          <a:p>
            <a:pPr marL="628650" lvl="1" indent="-171450">
              <a:buFont typeface="Arial" panose="020B0604020202020204" pitchFamily="34" charset="0"/>
              <a:buChar char="•"/>
            </a:pPr>
            <a:r>
              <a:rPr lang="en-US" b="0" i="0" dirty="0"/>
              <a:t>The first is cosmetic but, generally, a really good idea.</a:t>
            </a:r>
          </a:p>
          <a:p>
            <a:pPr marL="628650" lvl="1" indent="-171450">
              <a:buFont typeface="Arial" panose="020B0604020202020204" pitchFamily="34" charset="0"/>
              <a:buChar char="•"/>
            </a:pPr>
            <a:r>
              <a:rPr lang="en-US" b="0" i="0" dirty="0"/>
              <a:t>This command will keep Python from displaying an insecure certificate warning after each request, even if you tell Python to allow insecure certificates.</a:t>
            </a:r>
          </a:p>
          <a:p>
            <a:pPr marL="628650" lvl="1" indent="-171450">
              <a:buFont typeface="Arial" panose="020B0604020202020204" pitchFamily="34" charset="0"/>
              <a:buChar char="•"/>
            </a:pPr>
            <a:r>
              <a:rPr lang="en-US" b="0" i="0" dirty="0"/>
              <a:t>We’ll see the other thing we have to do when we send the request.</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(August 2020) To allow Python to make a successful request to a site with an insecure certificate, we also need to add the </a:t>
            </a:r>
            <a:r>
              <a:rPr lang="en-US" b="1" i="0" dirty="0"/>
              <a:t>verify</a:t>
            </a:r>
            <a:r>
              <a:rPr lang="en-US" b="0" i="0" dirty="0"/>
              <a:t> keyword argument and set it to </a:t>
            </a:r>
            <a:r>
              <a:rPr lang="en-US" b="1" i="0" dirty="0"/>
              <a:t>False</a:t>
            </a:r>
            <a:r>
              <a:rPr lang="en-US" b="0" i="0" dirty="0"/>
              <a:t>.</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p>
          <a:p>
            <a:endParaRPr lang="en-US" b="0" dirty="0"/>
          </a:p>
          <a:p>
            <a:r>
              <a:rPr lang="en-US" b="0" dirty="0"/>
              <a:t>Also, I haven’t updated the screen recording to show the code we say on the last slide to allow insecure TLS but I updated the code samples in the GitHub repo.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iku</a:t>
            </a:r>
            <a:r>
              <a:rPr lang="en-US" b="0" dirty="0"/>
              <a:t> options tell cURL to display the response headers, allow insecure certificates,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ik</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the -k option to allow insecure certificates,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t>
            </a:r>
            <a:r>
              <a:rPr lang="en-US" b="1" dirty="0"/>
              <a:t>auth</a:t>
            </a:r>
            <a:r>
              <a:rPr lang="en-US" b="0" dirty="0"/>
              <a:t> set to our two-tuple username and password variable (</a:t>
            </a:r>
            <a:r>
              <a:rPr lang="en-US" b="1" dirty="0" err="1"/>
              <a:t>auth_data</a:t>
            </a:r>
            <a:r>
              <a:rPr lang="en-US" b="0" dirty="0"/>
              <a:t>), and </a:t>
            </a:r>
            <a:r>
              <a:rPr lang="en-US" b="1" dirty="0"/>
              <a:t>verify</a:t>
            </a:r>
            <a:r>
              <a:rPr lang="en-US" b="0" dirty="0"/>
              <a:t> set to </a:t>
            </a:r>
            <a:r>
              <a:rPr lang="en-US" b="1" dirty="0"/>
              <a:t>False</a:t>
            </a:r>
            <a:r>
              <a:rPr lang="en-US" b="0" dirty="0"/>
              <a:t> to allow insecure certificates.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a:t>
            </a:r>
            <a:r>
              <a:rPr lang="en-US" dirty="0" err="1"/>
              <a:t>Viptela</a:t>
            </a:r>
            <a:r>
              <a:rPr lang="en-US" dirty="0"/>
              <a:t>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0.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1.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2.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3.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4.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5.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meraki/"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4.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5.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6.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7.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8.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9.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a:t>
            </a:r>
            <a:r>
              <a:rPr lang="en-US" b="1" i="1" dirty="0">
                <a:solidFill>
                  <a:srgbClr val="FFFF00"/>
                </a:solidFill>
              </a:rPr>
              <a:t>. com/v1/rooms'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kvo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Allow self-signed certificates</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5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6" end="6"/>
                                            </p:txEl>
                                          </p:spTgt>
                                        </p:tgtEl>
                                        <p:attrNameLst>
                                          <p:attrName>style.opacity</p:attrName>
                                        </p:attrNameLst>
                                      </p:cBhvr>
                                      <p:to>
                                        <p:strVal val="0.5"/>
                                      </p:to>
                                    </p:set>
                                    <p:animEffect filter="image" prLst="opacity: 0.5">
                                      <p:cBhvr rctx="IE">
                                        <p:cTn id="69" dur="indefinite"/>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par>
                          <p:cTn id="73" fill="hold">
                            <p:stCondLst>
                              <p:cond delay="500"/>
                            </p:stCondLst>
                            <p:childTnLst>
                              <p:par>
                                <p:cTn id="74" presetID="22" presetClass="entr" presetSubtype="8" fill="hold" grpId="0" nodeType="after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250"/>
                                        <p:tgtEl>
                                          <p:spTgt spid="13"/>
                                        </p:tgtEl>
                                      </p:cBhvr>
                                    </p:animEffect>
                                  </p:childTnLst>
                                </p:cTn>
                              </p:par>
                            </p:childTnLst>
                          </p:cTn>
                        </p:par>
                        <p:par>
                          <p:cTn id="77" fill="hold">
                            <p:stCondLst>
                              <p:cond delay="1250"/>
                            </p:stCondLst>
                            <p:childTnLst>
                              <p:par>
                                <p:cTn id="78" presetID="9" presetClass="entr" presetSubtype="0" fill="hold" nodeType="afterEffect">
                                  <p:stCondLst>
                                    <p:cond delay="1000"/>
                                  </p:stCondLst>
                                  <p:childTnLst>
                                    <p:set>
                                      <p:cBhvr>
                                        <p:cTn id="79" dur="1" fill="hold">
                                          <p:stCondLst>
                                            <p:cond delay="0"/>
                                          </p:stCondLst>
                                        </p:cTn>
                                        <p:tgtEl>
                                          <p:spTgt spid="3">
                                            <p:txEl>
                                              <p:pRg st="8" end="8"/>
                                            </p:txEl>
                                          </p:spTgt>
                                        </p:tgtEl>
                                        <p:attrNameLst>
                                          <p:attrName>style.visibility</p:attrName>
                                        </p:attrNameLst>
                                      </p:cBhvr>
                                      <p:to>
                                        <p:strVal val="visible"/>
                                      </p:to>
                                    </p:set>
                                    <p:animEffect transition="in" filter="dissolve">
                                      <p:cBhvr>
                                        <p:cTn id="8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lnSpcReduction="10000"/>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a:solidFill>
                  <a:srgbClr val="FFFF00"/>
                </a:solidFill>
              </a:rPr>
              <a:t>requests.packages.urllib3.disable_warnings()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 verify=False)</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disable insecure TLS warnings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69591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311757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536825"/>
            <a:ext cx="798780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948656"/>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37403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BCF7A1E-48C2-C146-A64D-9DEA67F222DE}"/>
              </a:ext>
            </a:extLst>
          </p:cNvPr>
          <p:cNvSpPr/>
          <p:nvPr/>
        </p:nvSpPr>
        <p:spPr>
          <a:xfrm>
            <a:off x="909611" y="2276904"/>
            <a:ext cx="576889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7" end="7"/>
                                            </p:txEl>
                                          </p:spTgt>
                                        </p:tgtEl>
                                        <p:attrNameLst>
                                          <p:attrName>style.opacity</p:attrName>
                                        </p:attrNameLst>
                                      </p:cBhvr>
                                      <p:to>
                                        <p:strVal val="0.5"/>
                                      </p:to>
                                    </p:set>
                                    <p:animEffect filter="image" prLst="opacity: 0.5">
                                      <p:cBhvr rctx="IE">
                                        <p:cTn id="43" dur="indefinite"/>
                                        <p:tgtEl>
                                          <p:spTgt spid="3">
                                            <p:txEl>
                                              <p:pRg st="7" end="7"/>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1000"/>
                                        <p:tgtEl>
                                          <p:spTgt spid="7"/>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10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8" end="8"/>
                                            </p:txEl>
                                          </p:spTgt>
                                        </p:tgtEl>
                                        <p:attrNameLst>
                                          <p:attrName>style.opacity</p:attrName>
                                        </p:attrNameLst>
                                      </p:cBhvr>
                                      <p:to>
                                        <p:strVal val="0.5"/>
                                      </p:to>
                                    </p:set>
                                    <p:animEffect filter="image" prLst="opacity: 0.5">
                                      <p:cBhvr rctx="IE">
                                        <p:cTn id="59" dur="indefinite"/>
                                        <p:tgtEl>
                                          <p:spTgt spid="3">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dissolve">
                                      <p:cBhvr>
                                        <p:cTn id="62" dur="500"/>
                                        <p:tgtEl>
                                          <p:spTgt spid="3">
                                            <p:txEl>
                                              <p:pRg st="9" end="9"/>
                                            </p:txEl>
                                          </p:spTgt>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10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nodeType="clickEffect">
                                  <p:stCondLst>
                                    <p:cond delay="0"/>
                                  </p:stCondLst>
                                  <p:childTnLst>
                                    <p:set>
                                      <p:cBhvr>
                                        <p:cTn id="70" dur="indefinite"/>
                                        <p:tgtEl>
                                          <p:spTgt spid="3">
                                            <p:txEl>
                                              <p:pRg st="9" end="9"/>
                                            </p:txEl>
                                          </p:spTgt>
                                        </p:tgtEl>
                                        <p:attrNameLst>
                                          <p:attrName>style.opacity</p:attrName>
                                        </p:attrNameLst>
                                      </p:cBhvr>
                                      <p:to>
                                        <p:strVal val="0.5"/>
                                      </p:to>
                                    </p:set>
                                    <p:animEffect filter="image" prLst="opacity: 0.5">
                                      <p:cBhvr rctx="IE">
                                        <p:cTn id="71" dur="indefinite"/>
                                        <p:tgtEl>
                                          <p:spTgt spid="3">
                                            <p:txEl>
                                              <p:pRg st="9" end="9"/>
                                            </p:txEl>
                                          </p:spTgt>
                                        </p:tgtEl>
                                      </p:cBhvr>
                                    </p:animEffect>
                                  </p:childTnLst>
                                </p:cTn>
                              </p:par>
                              <p:par>
                                <p:cTn id="72" presetID="9" presetClass="entr" presetSubtype="0" fill="hold" nodeType="with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Effect transition="in" filter="dissolve">
                                      <p:cBhvr>
                                        <p:cTn id="74" dur="500"/>
                                        <p:tgtEl>
                                          <p:spTgt spid="3">
                                            <p:txEl>
                                              <p:pRg st="10" end="10"/>
                                            </p:txEl>
                                          </p:spTgt>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left)">
                                      <p:cBhvr>
                                        <p:cTn id="78" dur="1000"/>
                                        <p:tgtEl>
                                          <p:spTgt spid="11"/>
                                        </p:tgtEl>
                                      </p:cBhvr>
                                    </p:animEffect>
                                  </p:childTnLst>
                                </p:cTn>
                              </p:par>
                            </p:childTnLst>
                          </p:cTn>
                        </p:par>
                        <p:par>
                          <p:cTn id="79" fill="hold">
                            <p:stCondLst>
                              <p:cond delay="1500"/>
                            </p:stCondLst>
                            <p:childTnLst>
                              <p:par>
                                <p:cTn id="80" presetID="22" presetClass="entr" presetSubtype="8"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iku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ik</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ikX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fontScale="92500"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a:solidFill>
                  <a:srgbClr val="FFFF00"/>
                </a:solidFill>
              </a:rPr>
              <a:t>requests.packages.urllib3.disable_warnings()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 verify=False)</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 verify=False)</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lnSpcReduction="10000"/>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 verify=False)</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12662</TotalTime>
  <Words>19677</Words>
  <Application>Microsoft Macintosh PowerPoint</Application>
  <PresentationFormat>Widescreen</PresentationFormat>
  <Paragraphs>1841</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440</cp:revision>
  <dcterms:created xsi:type="dcterms:W3CDTF">2020-02-11T00:22:44Z</dcterms:created>
  <dcterms:modified xsi:type="dcterms:W3CDTF">2021-03-05T00:49:46Z</dcterms:modified>
</cp:coreProperties>
</file>